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BE044-5C9F-4D55-9579-6C9A40121FB5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D20DC-98E4-45E3-8EDA-1C45EF3A6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94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84b1c374f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84b1c374f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079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84b1c374f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84b1c374f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222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83e5d0aa00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83e5d0aa00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3967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83e5d0aa00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83e5d0aa00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93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C419-FD34-40D7-B26A-D763B111E05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A870-13FD-4E55-93BD-80614C107D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38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C419-FD34-40D7-B26A-D763B111E05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A870-13FD-4E55-93BD-80614C107D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76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C419-FD34-40D7-B26A-D763B111E05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A870-13FD-4E55-93BD-80614C107D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95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C419-FD34-40D7-B26A-D763B111E05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A870-13FD-4E55-93BD-80614C107D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83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C419-FD34-40D7-B26A-D763B111E05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A870-13FD-4E55-93BD-80614C107D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15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C419-FD34-40D7-B26A-D763B111E05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A870-13FD-4E55-93BD-80614C107D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56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C419-FD34-40D7-B26A-D763B111E05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A870-13FD-4E55-93BD-80614C107D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96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C419-FD34-40D7-B26A-D763B111E05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A870-13FD-4E55-93BD-80614C107D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08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C419-FD34-40D7-B26A-D763B111E05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A870-13FD-4E55-93BD-80614C107D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5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C419-FD34-40D7-B26A-D763B111E05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A870-13FD-4E55-93BD-80614C107D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45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C419-FD34-40D7-B26A-D763B111E05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A870-13FD-4E55-93BD-80614C107D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6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FC419-FD34-40D7-B26A-D763B111E05D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5A870-13FD-4E55-93BD-80614C107D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78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44"/>
          <p:cNvPicPr preferRelativeResize="0"/>
          <p:nvPr/>
        </p:nvPicPr>
        <p:blipFill rotWithShape="1">
          <a:blip r:embed="rId3">
            <a:alphaModFix/>
          </a:blip>
          <a:srcRect b="9115"/>
          <a:stretch/>
        </p:blipFill>
        <p:spPr>
          <a:xfrm>
            <a:off x="380434" y="96534"/>
            <a:ext cx="2324367" cy="21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4"/>
          <p:cNvSpPr txBox="1"/>
          <p:nvPr/>
        </p:nvSpPr>
        <p:spPr>
          <a:xfrm>
            <a:off x="300800" y="2390701"/>
            <a:ext cx="11590400" cy="4022086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3067" dirty="0">
                <a:solidFill>
                  <a:schemeClr val="dk1"/>
                </a:solidFill>
              </a:rPr>
              <a:t>Collective Worship is where the pupils come together, either as one in the hall (twice a week), or in their tutor groups (on the other days). In Collective Worship we follow weekly themes and look at how these link to our school values.</a:t>
            </a:r>
            <a:endParaRPr sz="3067" dirty="0">
              <a:solidFill>
                <a:schemeClr val="dk1"/>
              </a:solidFill>
            </a:endParaRPr>
          </a:p>
          <a:p>
            <a:endParaRPr sz="3067" dirty="0">
              <a:solidFill>
                <a:schemeClr val="dk1"/>
              </a:solidFill>
            </a:endParaRPr>
          </a:p>
          <a:p>
            <a:r>
              <a:rPr lang="en-GB" sz="3067" dirty="0">
                <a:solidFill>
                  <a:schemeClr val="dk1"/>
                </a:solidFill>
              </a:rPr>
              <a:t>Sometimes bible stories, parables (etc..) are used and the pupils think about the meanings of these, as </a:t>
            </a:r>
            <a:r>
              <a:rPr lang="en-GB" sz="3067" dirty="0" smtClean="0">
                <a:solidFill>
                  <a:schemeClr val="dk1"/>
                </a:solidFill>
              </a:rPr>
              <a:t>well as </a:t>
            </a:r>
            <a:r>
              <a:rPr lang="en-GB" sz="3067" dirty="0">
                <a:solidFill>
                  <a:schemeClr val="dk1"/>
                </a:solidFill>
              </a:rPr>
              <a:t>examples of similar ways these can be seen either in history or in modern life.</a:t>
            </a:r>
            <a:endParaRPr sz="3067" b="1" dirty="0">
              <a:solidFill>
                <a:schemeClr val="dk1"/>
              </a:solidFill>
            </a:endParaRPr>
          </a:p>
        </p:txBody>
      </p:sp>
      <p:sp>
        <p:nvSpPr>
          <p:cNvPr id="335" name="Google Shape;335;p44"/>
          <p:cNvSpPr/>
          <p:nvPr/>
        </p:nvSpPr>
        <p:spPr>
          <a:xfrm>
            <a:off x="3350167" y="619685"/>
            <a:ext cx="5670823" cy="10908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Collective Worship</a:t>
            </a:r>
          </a:p>
        </p:txBody>
      </p:sp>
    </p:spTree>
    <p:extLst>
      <p:ext uri="{BB962C8B-B14F-4D97-AF65-F5344CB8AC3E}">
        <p14:creationId xmlns:p14="http://schemas.microsoft.com/office/powerpoint/2010/main" val="68647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45"/>
          <p:cNvPicPr preferRelativeResize="0"/>
          <p:nvPr/>
        </p:nvPicPr>
        <p:blipFill rotWithShape="1">
          <a:blip r:embed="rId3">
            <a:alphaModFix/>
          </a:blip>
          <a:srcRect b="9115"/>
          <a:stretch/>
        </p:blipFill>
        <p:spPr>
          <a:xfrm>
            <a:off x="175734" y="96533"/>
            <a:ext cx="1754749" cy="16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5"/>
          <p:cNvSpPr txBox="1"/>
          <p:nvPr/>
        </p:nvSpPr>
        <p:spPr>
          <a:xfrm>
            <a:off x="300800" y="1940333"/>
            <a:ext cx="11590400" cy="3529644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667" dirty="0">
                <a:solidFill>
                  <a:schemeClr val="dk1"/>
                </a:solidFill>
              </a:rPr>
              <a:t>While some children and their families will be practising Christians, others will have </a:t>
            </a:r>
            <a:r>
              <a:rPr lang="en-GB" sz="2667" dirty="0" smtClean="0">
                <a:solidFill>
                  <a:schemeClr val="dk1"/>
                </a:solidFill>
              </a:rPr>
              <a:t>different</a:t>
            </a:r>
            <a:r>
              <a:rPr lang="en-GB" sz="2667" dirty="0" smtClean="0">
                <a:solidFill>
                  <a:schemeClr val="dk1"/>
                </a:solidFill>
              </a:rPr>
              <a:t> beliefs. </a:t>
            </a:r>
            <a:r>
              <a:rPr lang="en-GB" sz="2667" smtClean="0">
                <a:solidFill>
                  <a:schemeClr val="dk1"/>
                </a:solidFill>
              </a:rPr>
              <a:t>Therefore, </a:t>
            </a:r>
            <a:r>
              <a:rPr lang="en-GB" sz="2667" dirty="0">
                <a:solidFill>
                  <a:schemeClr val="dk1"/>
                </a:solidFill>
              </a:rPr>
              <a:t>Collective Worship </a:t>
            </a:r>
            <a:r>
              <a:rPr lang="en-GB" sz="2667" dirty="0" smtClean="0">
                <a:solidFill>
                  <a:schemeClr val="dk1"/>
                </a:solidFill>
              </a:rPr>
              <a:t>is made relevant and invitational to all.</a:t>
            </a:r>
            <a:endParaRPr sz="2667" dirty="0">
              <a:solidFill>
                <a:schemeClr val="dk1"/>
              </a:solidFill>
            </a:endParaRPr>
          </a:p>
          <a:p>
            <a:endParaRPr sz="2667" dirty="0">
              <a:solidFill>
                <a:schemeClr val="dk1"/>
              </a:solidFill>
            </a:endParaRPr>
          </a:p>
          <a:p>
            <a:r>
              <a:rPr lang="en-GB" sz="2667" dirty="0">
                <a:solidFill>
                  <a:schemeClr val="dk1"/>
                </a:solidFill>
              </a:rPr>
              <a:t>Some pupils will then follow a faith (</a:t>
            </a:r>
            <a:r>
              <a:rPr lang="en-GB" sz="2667" dirty="0" err="1">
                <a:solidFill>
                  <a:schemeClr val="dk1"/>
                </a:solidFill>
              </a:rPr>
              <a:t>eg</a:t>
            </a:r>
            <a:r>
              <a:rPr lang="en-GB" sz="2667" dirty="0">
                <a:solidFill>
                  <a:schemeClr val="dk1"/>
                </a:solidFill>
              </a:rPr>
              <a:t>. Christianity), but all can explore their spirituality.  Spirituality could, for example, be felt when on a walk amongst nature, experiencing a beautiful poem, or piece of art. Such experiences can be planned for in school, or when involved in enrichment away from the school.</a:t>
            </a:r>
            <a:endParaRPr sz="2667" dirty="0">
              <a:solidFill>
                <a:schemeClr val="dk1"/>
              </a:solidFill>
            </a:endParaRPr>
          </a:p>
        </p:txBody>
      </p:sp>
      <p:sp>
        <p:nvSpPr>
          <p:cNvPr id="342" name="Google Shape;342;p45"/>
          <p:cNvSpPr/>
          <p:nvPr/>
        </p:nvSpPr>
        <p:spPr>
          <a:xfrm>
            <a:off x="2899767" y="210834"/>
            <a:ext cx="6619779" cy="108966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Faith and spirituality</a:t>
            </a:r>
          </a:p>
        </p:txBody>
      </p:sp>
      <p:sp>
        <p:nvSpPr>
          <p:cNvPr id="343" name="Google Shape;343;p45"/>
          <p:cNvSpPr txBox="1"/>
          <p:nvPr/>
        </p:nvSpPr>
        <p:spPr>
          <a:xfrm>
            <a:off x="300800" y="5957267"/>
            <a:ext cx="11590400" cy="73862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1600">
                <a:solidFill>
                  <a:srgbClr val="202124"/>
                </a:solidFill>
                <a:highlight>
                  <a:srgbClr val="FFFFFF"/>
                </a:highlight>
              </a:rPr>
              <a:t>*Spirituality involves the recognition of a feeling or sense or belief that there is something greater than myself, something more to being human than what we can feel through our senses.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2798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">
            <a:off x="10130867" y="112898"/>
            <a:ext cx="1906100" cy="1498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6"/>
          <p:cNvPicPr preferRelativeResize="0"/>
          <p:nvPr/>
        </p:nvPicPr>
        <p:blipFill rotWithShape="1">
          <a:blip r:embed="rId4">
            <a:alphaModFix/>
          </a:blip>
          <a:srcRect b="9115"/>
          <a:stretch/>
        </p:blipFill>
        <p:spPr>
          <a:xfrm>
            <a:off x="125333" y="112901"/>
            <a:ext cx="1629467" cy="161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6"/>
          <p:cNvSpPr/>
          <p:nvPr/>
        </p:nvSpPr>
        <p:spPr>
          <a:xfrm>
            <a:off x="2030367" y="279767"/>
            <a:ext cx="7776064" cy="77146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St Mary's CE Middle School,</a:t>
            </a:r>
          </a:p>
        </p:txBody>
      </p:sp>
      <p:sp>
        <p:nvSpPr>
          <p:cNvPr id="351" name="Google Shape;351;p46"/>
          <p:cNvSpPr/>
          <p:nvPr/>
        </p:nvSpPr>
        <p:spPr>
          <a:xfrm>
            <a:off x="2768981" y="1250849"/>
            <a:ext cx="6654048" cy="72761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St Mary's... a church school</a:t>
            </a:r>
          </a:p>
        </p:txBody>
      </p:sp>
      <p:pic>
        <p:nvPicPr>
          <p:cNvPr id="352" name="Google Shape;352;p46"/>
          <p:cNvPicPr preferRelativeResize="0"/>
          <p:nvPr/>
        </p:nvPicPr>
        <p:blipFill rotWithShape="1">
          <a:blip r:embed="rId5">
            <a:alphaModFix/>
          </a:blip>
          <a:srcRect l="3060" t="4464" r="2198" b="8669"/>
          <a:stretch/>
        </p:blipFill>
        <p:spPr>
          <a:xfrm>
            <a:off x="304400" y="2256167"/>
            <a:ext cx="4207933" cy="2015733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3" name="Google Shape;353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700" y="4146718"/>
            <a:ext cx="4207933" cy="20701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4" name="Google Shape;354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83801" y="4097601"/>
            <a:ext cx="4336668" cy="2168335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5" name="Google Shape;355;p46"/>
          <p:cNvSpPr/>
          <p:nvPr/>
        </p:nvSpPr>
        <p:spPr>
          <a:xfrm>
            <a:off x="6172868" y="2647134"/>
            <a:ext cx="4336673" cy="11131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Spirituality</a:t>
            </a:r>
          </a:p>
        </p:txBody>
      </p:sp>
    </p:spTree>
    <p:extLst>
      <p:ext uri="{BB962C8B-B14F-4D97-AF65-F5344CB8AC3E}">
        <p14:creationId xmlns:p14="http://schemas.microsoft.com/office/powerpoint/2010/main" val="372273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">
            <a:off x="10130867" y="112898"/>
            <a:ext cx="1906100" cy="1498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7"/>
          <p:cNvPicPr preferRelativeResize="0"/>
          <p:nvPr/>
        </p:nvPicPr>
        <p:blipFill rotWithShape="1">
          <a:blip r:embed="rId4">
            <a:alphaModFix/>
          </a:blip>
          <a:srcRect b="9115"/>
          <a:stretch/>
        </p:blipFill>
        <p:spPr>
          <a:xfrm>
            <a:off x="125333" y="112901"/>
            <a:ext cx="1629467" cy="161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7"/>
          <p:cNvSpPr/>
          <p:nvPr/>
        </p:nvSpPr>
        <p:spPr>
          <a:xfrm>
            <a:off x="2030367" y="279767"/>
            <a:ext cx="7776064" cy="77146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St Mary's CE Middle School,</a:t>
            </a:r>
          </a:p>
        </p:txBody>
      </p:sp>
      <p:sp>
        <p:nvSpPr>
          <p:cNvPr id="363" name="Google Shape;363;p47"/>
          <p:cNvSpPr/>
          <p:nvPr/>
        </p:nvSpPr>
        <p:spPr>
          <a:xfrm>
            <a:off x="2518281" y="1215049"/>
            <a:ext cx="6654048" cy="72761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St Mary's... a church school</a:t>
            </a:r>
          </a:p>
        </p:txBody>
      </p:sp>
      <p:sp>
        <p:nvSpPr>
          <p:cNvPr id="364" name="Google Shape;364;p47"/>
          <p:cNvSpPr/>
          <p:nvPr/>
        </p:nvSpPr>
        <p:spPr>
          <a:xfrm rot="10800000">
            <a:off x="4040533" y="2918467"/>
            <a:ext cx="812000" cy="1898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5" name="Google Shape;365;p47"/>
          <p:cNvSpPr/>
          <p:nvPr/>
        </p:nvSpPr>
        <p:spPr>
          <a:xfrm>
            <a:off x="6900067" y="2918467"/>
            <a:ext cx="812000" cy="1898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6" name="Google Shape;366;p47"/>
          <p:cNvSpPr/>
          <p:nvPr/>
        </p:nvSpPr>
        <p:spPr>
          <a:xfrm rot="5400000">
            <a:off x="5470296" y="4124381"/>
            <a:ext cx="812000" cy="1898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7" name="Google Shape;367;p47"/>
          <p:cNvSpPr/>
          <p:nvPr/>
        </p:nvSpPr>
        <p:spPr>
          <a:xfrm rot="-5400000">
            <a:off x="5470300" y="1563467"/>
            <a:ext cx="812000" cy="1898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8" name="Google Shape;368;p47"/>
          <p:cNvSpPr/>
          <p:nvPr/>
        </p:nvSpPr>
        <p:spPr>
          <a:xfrm>
            <a:off x="4340534" y="3491136"/>
            <a:ext cx="3071543" cy="60356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A church school</a:t>
            </a:r>
          </a:p>
        </p:txBody>
      </p:sp>
      <p:sp>
        <p:nvSpPr>
          <p:cNvPr id="369" name="Google Shape;369;p47"/>
          <p:cNvSpPr txBox="1"/>
          <p:nvPr/>
        </p:nvSpPr>
        <p:spPr>
          <a:xfrm>
            <a:off x="3222933" y="1958551"/>
            <a:ext cx="1629600" cy="94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GB" sz="2267" b="1">
                <a:solidFill>
                  <a:srgbClr val="0000FF"/>
                </a:solidFill>
              </a:rPr>
              <a:t>Visiting speakers</a:t>
            </a:r>
            <a:endParaRPr sz="2267" b="1">
              <a:solidFill>
                <a:srgbClr val="0000FF"/>
              </a:solidFill>
            </a:endParaRPr>
          </a:p>
        </p:txBody>
      </p:sp>
      <p:sp>
        <p:nvSpPr>
          <p:cNvPr id="370" name="Google Shape;370;p47"/>
          <p:cNvSpPr txBox="1"/>
          <p:nvPr/>
        </p:nvSpPr>
        <p:spPr>
          <a:xfrm>
            <a:off x="2231333" y="4618567"/>
            <a:ext cx="1629600" cy="59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267" b="1">
              <a:solidFill>
                <a:srgbClr val="0000FF"/>
              </a:solidFill>
            </a:endParaRPr>
          </a:p>
        </p:txBody>
      </p:sp>
      <p:sp>
        <p:nvSpPr>
          <p:cNvPr id="371" name="Google Shape;371;p47"/>
          <p:cNvSpPr txBox="1"/>
          <p:nvPr/>
        </p:nvSpPr>
        <p:spPr>
          <a:xfrm>
            <a:off x="3222933" y="5479367"/>
            <a:ext cx="2757600" cy="94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GB" sz="2267" b="1">
                <a:solidFill>
                  <a:srgbClr val="0000FF"/>
                </a:solidFill>
              </a:rPr>
              <a:t>Lessons, curriculum time</a:t>
            </a:r>
            <a:endParaRPr sz="2267" b="1">
              <a:solidFill>
                <a:srgbClr val="0000FF"/>
              </a:solidFill>
            </a:endParaRPr>
          </a:p>
        </p:txBody>
      </p:sp>
      <p:sp>
        <p:nvSpPr>
          <p:cNvPr id="372" name="Google Shape;372;p47"/>
          <p:cNvSpPr txBox="1"/>
          <p:nvPr/>
        </p:nvSpPr>
        <p:spPr>
          <a:xfrm>
            <a:off x="7716067" y="4134385"/>
            <a:ext cx="1898000" cy="94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GB" sz="2267" b="1">
                <a:solidFill>
                  <a:srgbClr val="0000FF"/>
                </a:solidFill>
              </a:rPr>
              <a:t>Tutor group time</a:t>
            </a:r>
            <a:endParaRPr sz="2267" b="1">
              <a:solidFill>
                <a:srgbClr val="0000FF"/>
              </a:solidFill>
            </a:endParaRPr>
          </a:p>
        </p:txBody>
      </p:sp>
      <p:sp>
        <p:nvSpPr>
          <p:cNvPr id="373" name="Google Shape;373;p47"/>
          <p:cNvSpPr txBox="1"/>
          <p:nvPr/>
        </p:nvSpPr>
        <p:spPr>
          <a:xfrm>
            <a:off x="2518267" y="4313051"/>
            <a:ext cx="1629600" cy="94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267" b="1">
                <a:solidFill>
                  <a:srgbClr val="0000FF"/>
                </a:solidFill>
              </a:rPr>
              <a:t>Collective Worship</a:t>
            </a:r>
            <a:endParaRPr sz="2267" b="1">
              <a:solidFill>
                <a:srgbClr val="0000FF"/>
              </a:solidFill>
            </a:endParaRPr>
          </a:p>
        </p:txBody>
      </p:sp>
      <p:sp>
        <p:nvSpPr>
          <p:cNvPr id="374" name="Google Shape;374;p47"/>
          <p:cNvSpPr txBox="1"/>
          <p:nvPr/>
        </p:nvSpPr>
        <p:spPr>
          <a:xfrm>
            <a:off x="7712067" y="2974401"/>
            <a:ext cx="1906000" cy="59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267" b="1">
                <a:solidFill>
                  <a:srgbClr val="0000FF"/>
                </a:solidFill>
              </a:rPr>
              <a:t>Enrichment</a:t>
            </a:r>
            <a:endParaRPr sz="2267" b="1">
              <a:solidFill>
                <a:srgbClr val="0000FF"/>
              </a:solidFill>
            </a:endParaRPr>
          </a:p>
        </p:txBody>
      </p:sp>
      <p:sp>
        <p:nvSpPr>
          <p:cNvPr id="375" name="Google Shape;375;p47"/>
          <p:cNvSpPr txBox="1"/>
          <p:nvPr/>
        </p:nvSpPr>
        <p:spPr>
          <a:xfrm>
            <a:off x="6900067" y="1973567"/>
            <a:ext cx="1132800" cy="59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267" b="1">
                <a:solidFill>
                  <a:srgbClr val="0000FF"/>
                </a:solidFill>
              </a:rPr>
              <a:t>PSHE</a:t>
            </a:r>
            <a:endParaRPr sz="2267" b="1">
              <a:solidFill>
                <a:srgbClr val="0000FF"/>
              </a:solidFill>
            </a:endParaRPr>
          </a:p>
        </p:txBody>
      </p:sp>
      <p:sp>
        <p:nvSpPr>
          <p:cNvPr id="376" name="Google Shape;376;p47"/>
          <p:cNvSpPr txBox="1"/>
          <p:nvPr/>
        </p:nvSpPr>
        <p:spPr>
          <a:xfrm>
            <a:off x="4787967" y="5832900"/>
            <a:ext cx="2112000" cy="59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267" b="1">
              <a:solidFill>
                <a:srgbClr val="0000FF"/>
              </a:solidFill>
            </a:endParaRPr>
          </a:p>
        </p:txBody>
      </p:sp>
      <p:sp>
        <p:nvSpPr>
          <p:cNvPr id="377" name="Google Shape;377;p47"/>
          <p:cNvSpPr txBox="1"/>
          <p:nvPr/>
        </p:nvSpPr>
        <p:spPr>
          <a:xfrm>
            <a:off x="6498233" y="5336067"/>
            <a:ext cx="2757600" cy="94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267" b="1">
                <a:solidFill>
                  <a:srgbClr val="0000FF"/>
                </a:solidFill>
              </a:rPr>
              <a:t>The local church and the diocese</a:t>
            </a:r>
            <a:endParaRPr sz="2267" b="1">
              <a:solidFill>
                <a:srgbClr val="0000FF"/>
              </a:solidFill>
            </a:endParaRPr>
          </a:p>
        </p:txBody>
      </p:sp>
      <p:sp>
        <p:nvSpPr>
          <p:cNvPr id="378" name="Google Shape;378;p47"/>
          <p:cNvSpPr txBox="1"/>
          <p:nvPr/>
        </p:nvSpPr>
        <p:spPr>
          <a:xfrm>
            <a:off x="405333" y="2957001"/>
            <a:ext cx="3455600" cy="94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267" b="1">
                <a:solidFill>
                  <a:srgbClr val="0000FF"/>
                </a:solidFill>
              </a:rPr>
              <a:t>The way we conduct ourselves in the school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59563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274</Words>
  <Application>Microsoft Office PowerPoint</Application>
  <PresentationFormat>Widescreen</PresentationFormat>
  <Paragraphs>23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Authorised User</dc:creator>
  <cp:lastModifiedBy>Authorised User</cp:lastModifiedBy>
  <cp:revision>5</cp:revision>
  <dcterms:created xsi:type="dcterms:W3CDTF">2022-11-07T18:14:44Z</dcterms:created>
  <dcterms:modified xsi:type="dcterms:W3CDTF">2022-11-22T10:46:07Z</dcterms:modified>
</cp:coreProperties>
</file>